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2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623" r:id="rId16"/>
    <p:sldId id="417" r:id="rId17"/>
    <p:sldId id="287" r:id="rId18"/>
    <p:sldId id="298" r:id="rId19"/>
    <p:sldId id="498" r:id="rId20"/>
    <p:sldId id="500" r:id="rId21"/>
    <p:sldId id="501" r:id="rId22"/>
    <p:sldId id="502" r:id="rId23"/>
    <p:sldId id="503" r:id="rId24"/>
    <p:sldId id="504" r:id="rId25"/>
    <p:sldId id="505" r:id="rId26"/>
    <p:sldId id="627" r:id="rId27"/>
    <p:sldId id="300" r:id="rId28"/>
    <p:sldId id="323" r:id="rId29"/>
    <p:sldId id="324" r:id="rId30"/>
    <p:sldId id="626" r:id="rId31"/>
    <p:sldId id="564" r:id="rId32"/>
    <p:sldId id="634" r:id="rId33"/>
    <p:sldId id="569" r:id="rId34"/>
    <p:sldId id="474" r:id="rId35"/>
    <p:sldId id="565" r:id="rId36"/>
    <p:sldId id="561" r:id="rId37"/>
    <p:sldId id="563" r:id="rId38"/>
    <p:sldId id="568" r:id="rId39"/>
    <p:sldId id="289" r:id="rId40"/>
    <p:sldId id="332" r:id="rId41"/>
    <p:sldId id="572" r:id="rId42"/>
    <p:sldId id="574" r:id="rId43"/>
    <p:sldId id="636" r:id="rId44"/>
    <p:sldId id="637" r:id="rId45"/>
    <p:sldId id="638" r:id="rId46"/>
    <p:sldId id="639" r:id="rId47"/>
    <p:sldId id="457" r:id="rId48"/>
    <p:sldId id="346" r:id="rId49"/>
    <p:sldId id="347" r:id="rId50"/>
    <p:sldId id="361" r:id="rId51"/>
    <p:sldId id="467" r:id="rId52"/>
    <p:sldId id="575" r:id="rId53"/>
    <p:sldId id="576" r:id="rId54"/>
    <p:sldId id="586" r:id="rId55"/>
    <p:sldId id="629" r:id="rId56"/>
    <p:sldId id="291" r:id="rId57"/>
    <p:sldId id="642" r:id="rId58"/>
    <p:sldId id="358" r:id="rId59"/>
    <p:sldId id="588" r:id="rId60"/>
    <p:sldId id="591" r:id="rId61"/>
    <p:sldId id="531" r:id="rId62"/>
    <p:sldId id="532" r:id="rId63"/>
    <p:sldId id="389" r:id="rId64"/>
    <p:sldId id="534" r:id="rId65"/>
    <p:sldId id="528" r:id="rId66"/>
    <p:sldId id="530" r:id="rId67"/>
    <p:sldId id="458" r:id="rId68"/>
    <p:sldId id="633" r:id="rId69"/>
    <p:sldId id="290" r:id="rId70"/>
    <p:sldId id="601" r:id="rId71"/>
    <p:sldId id="480" r:id="rId72"/>
    <p:sldId id="479" r:id="rId73"/>
    <p:sldId id="516" r:id="rId74"/>
    <p:sldId id="293" r:id="rId75"/>
    <p:sldId id="598" r:id="rId76"/>
    <p:sldId id="600" r:id="rId77"/>
    <p:sldId id="619" r:id="rId78"/>
    <p:sldId id="620" r:id="rId79"/>
    <p:sldId id="621" r:id="rId80"/>
    <p:sldId id="560" r:id="rId81"/>
    <p:sldId id="632" r:id="rId82"/>
    <p:sldId id="640" r:id="rId83"/>
    <p:sldId id="641" r:id="rId84"/>
    <p:sldId id="643" r:id="rId85"/>
    <p:sldId id="644" r:id="rId86"/>
    <p:sldId id="604" r:id="rId87"/>
    <p:sldId id="605" r:id="rId88"/>
    <p:sldId id="617" r:id="rId89"/>
    <p:sldId id="606" r:id="rId90"/>
    <p:sldId id="607" r:id="rId91"/>
    <p:sldId id="608" r:id="rId92"/>
    <p:sldId id="609" r:id="rId93"/>
    <p:sldId id="610" r:id="rId94"/>
    <p:sldId id="611" r:id="rId95"/>
    <p:sldId id="612" r:id="rId96"/>
    <p:sldId id="618" r:id="rId97"/>
    <p:sldId id="613" r:id="rId98"/>
    <p:sldId id="614" r:id="rId99"/>
    <p:sldId id="615" r:id="rId100"/>
    <p:sldId id="616" r:id="rId10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1338" y="96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0.emf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07/06/2015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07/06/2015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07/06/2015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07/06/2015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07/06/2015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07/06/2015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07/06/2015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07/06/2015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7.vsd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3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0.w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1.wmf"/><Relationship Id="rId4" Type="http://schemas.openxmlformats.org/officeDocument/2006/relationships/package" Target="../embeddings/Dessin_Microsoft_Visio9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6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0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1.emf"/><Relationship Id="rId4" Type="http://schemas.openxmlformats.org/officeDocument/2006/relationships/package" Target="../embeddings/Dessin_Microsoft_Visio13.vsdx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package" Target="../embeddings/Dessin_Microsoft_Visio19.vsdx"/><Relationship Id="rId3" Type="http://schemas.openxmlformats.org/officeDocument/2006/relationships/package" Target="../embeddings/Dessin_Microsoft_Visio14.vsdx"/><Relationship Id="rId7" Type="http://schemas.openxmlformats.org/officeDocument/2006/relationships/package" Target="../embeddings/Dessin_Microsoft_Visio16.vsdx"/><Relationship Id="rId12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2.emf"/><Relationship Id="rId11" Type="http://schemas.openxmlformats.org/officeDocument/2006/relationships/package" Target="../embeddings/Dessin_Microsoft_Visio18.vsdx"/><Relationship Id="rId5" Type="http://schemas.openxmlformats.org/officeDocument/2006/relationships/package" Target="../embeddings/Dessin_Microsoft_Visio15.vsdx"/><Relationship Id="rId15" Type="http://schemas.openxmlformats.org/officeDocument/2006/relationships/package" Target="../embeddings/Dessin_Microsoft_Visio20.vsdx"/><Relationship Id="rId10" Type="http://schemas.openxmlformats.org/officeDocument/2006/relationships/image" Target="../media/image84.emf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7.vsdx"/><Relationship Id="rId14" Type="http://schemas.openxmlformats.org/officeDocument/2006/relationships/image" Target="../media/image8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1.vsd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2.vsd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3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4.vsd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25.vsd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notesSlide" Target="../notesSlides/notesSlide36.xml"/><Relationship Id="rId7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.png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26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Dessin_Microsoft_Visio29.vsdx"/><Relationship Id="rId5" Type="http://schemas.openxmlformats.org/officeDocument/2006/relationships/image" Target="../media/image91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28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0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1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2.vsd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8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8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3" Type="http://schemas.openxmlformats.org/officeDocument/2006/relationships/image" Target="../media/image14.png"/><Relationship Id="rId7" Type="http://schemas.openxmlformats.org/officeDocument/2006/relationships/image" Target="../media/image10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5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3" Type="http://schemas.openxmlformats.org/officeDocument/2006/relationships/image" Target="../media/image14.png"/><Relationship Id="rId7" Type="http://schemas.openxmlformats.org/officeDocument/2006/relationships/image" Target="../media/image10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5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3" Type="http://schemas.openxmlformats.org/officeDocument/2006/relationships/image" Target="../media/image14.png"/><Relationship Id="rId7" Type="http://schemas.openxmlformats.org/officeDocument/2006/relationships/image" Target="../media/image10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5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8.emf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1.jpeg"/><Relationship Id="rId5" Type="http://schemas.openxmlformats.org/officeDocument/2006/relationships/image" Target="../media/image110.emf"/><Relationship Id="rId4" Type="http://schemas.openxmlformats.org/officeDocument/2006/relationships/package" Target="../embeddings/Dessin_Microsoft_Visio33.vsdx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54.xml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6.png"/><Relationship Id="rId11" Type="http://schemas.openxmlformats.org/officeDocument/2006/relationships/image" Target="../media/image114.emf"/><Relationship Id="rId5" Type="http://schemas.openxmlformats.org/officeDocument/2006/relationships/image" Target="../media/image115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51.png"/><Relationship Id="rId9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9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35.vsd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36.vsdx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21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2.png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O1. </a:t>
            </a:r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O2.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O3. </a:t>
            </a:r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57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O3.Analyst </a:t>
            </a:r>
            <a:r>
              <a:rPr lang="fr-FR" dirty="0" err="1" smtClean="0"/>
              <a:t>Capabilities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53" y="2554899"/>
            <a:ext cx="2199394" cy="21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1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29575" y="4061798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5" name="Ellipse 4"/>
            <p:cNvSpPr/>
            <p:nvPr/>
          </p:nvSpPr>
          <p:spPr>
            <a:xfrm>
              <a:off x="1191131" y="414644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596909" y="455317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2171498" y="5000632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2163351" y="4292310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686408" y="4398829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447671" y="519259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Ellipse 10"/>
            <p:cNvSpPr/>
            <p:nvPr/>
          </p:nvSpPr>
          <p:spPr>
            <a:xfrm>
              <a:off x="5091010" y="5232156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Ellipse 11"/>
            <p:cNvSpPr/>
            <p:nvPr/>
          </p:nvSpPr>
          <p:spPr>
            <a:xfrm>
              <a:off x="3720666" y="4029783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4620965" y="4648603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4883169" y="427714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4155198" y="460584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545462" y="539588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Ellipse 16"/>
            <p:cNvSpPr/>
            <p:nvPr/>
          </p:nvSpPr>
          <p:spPr>
            <a:xfrm rot="1386068">
              <a:off x="3604235" y="3938550"/>
              <a:ext cx="563366" cy="56969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 rot="20322803">
              <a:off x="3983084" y="4228497"/>
              <a:ext cx="1411609" cy="93698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/>
            <p:cNvSpPr/>
            <p:nvPr/>
          </p:nvSpPr>
          <p:spPr>
            <a:xfrm rot="20790911">
              <a:off x="4295999" y="5176950"/>
              <a:ext cx="1348610" cy="6473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6908634" y="4142020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7333140" y="4574329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>
              <a:off x="7858083" y="5052231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3" name="Ellipse 22"/>
            <p:cNvSpPr/>
            <p:nvPr/>
          </p:nvSpPr>
          <p:spPr>
            <a:xfrm>
              <a:off x="8066024" y="4408441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4" name="Ellipse 23"/>
            <p:cNvSpPr/>
            <p:nvPr/>
          </p:nvSpPr>
          <p:spPr>
            <a:xfrm>
              <a:off x="6403911" y="43944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147283" y="5172539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Ellipse 26"/>
            <p:cNvSpPr/>
            <p:nvPr/>
          </p:nvSpPr>
          <p:spPr>
            <a:xfrm rot="1386068">
              <a:off x="2055129" y="4208163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 rot="1386068">
              <a:off x="2073942" y="4904903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1348245" y="5102369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 rot="1386068">
              <a:off x="1505186" y="4477428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 rot="1386068">
              <a:off x="1093184" y="4049953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577859" y="4301509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>
              <a:off x="632612" y="3643049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067330" y="3138284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37" name="Connecteur droit avec flèche 36"/>
            <p:cNvCxnSpPr/>
            <p:nvPr/>
          </p:nvCxnSpPr>
          <p:spPr>
            <a:xfrm>
              <a:off x="632612" y="5971222"/>
              <a:ext cx="80242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3431640" y="6001275"/>
              <a:ext cx="25074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b="1" dirty="0" smtClean="0">
                  <a:solidFill>
                    <a:srgbClr val="FF0000"/>
                  </a:solidFill>
                </a:rPr>
                <a:t>Information </a:t>
              </a:r>
              <a:r>
                <a:rPr lang="fr-FR" sz="2400" b="1" dirty="0" err="1" smtClean="0">
                  <a:solidFill>
                    <a:srgbClr val="FF0000"/>
                  </a:solidFill>
                </a:rPr>
                <a:t>loss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>
              <a:off x="632612" y="3095835"/>
              <a:ext cx="802427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3686795" y="2564612"/>
              <a:ext cx="1915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4"/>
                  </a:solidFill>
                </a:rPr>
                <a:t>Parameter</a:t>
              </a:r>
              <a:r>
                <a:rPr lang="fr-FR" sz="2400" b="1" dirty="0" smtClean="0">
                  <a:solidFill>
                    <a:schemeClr val="accent4"/>
                  </a:solidFill>
                </a:rPr>
                <a:t> p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4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5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Discretize</a:t>
            </a:r>
            <a:r>
              <a:rPr lang="fr-FR" dirty="0" smtClean="0"/>
              <a:t> and </a:t>
            </a:r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4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0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827867"/>
            <a:ext cx="8521698" cy="151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Schnorr</a:t>
            </a:r>
            <a:r>
              <a:rPr lang="en-US" sz="2000" b="1" dirty="0"/>
              <a:t> </a:t>
            </a:r>
            <a:r>
              <a:rPr lang="en-US" sz="2000" b="1" dirty="0" smtClean="0"/>
              <a:t>et </a:t>
            </a:r>
            <a:r>
              <a:rPr lang="en-US" sz="2000" b="1" dirty="0"/>
              <a:t>al. </a:t>
            </a:r>
            <a:r>
              <a:rPr lang="en-US" sz="2000" dirty="0"/>
              <a:t>– A Trace Macroscopic Description based on Time Aggregation, </a:t>
            </a:r>
            <a:r>
              <a:rPr lang="fr-FR" sz="2000" dirty="0"/>
              <a:t>RR </a:t>
            </a:r>
            <a:r>
              <a:rPr lang="fr-FR" sz="2000" dirty="0" smtClean="0"/>
              <a:t>8524</a:t>
            </a:r>
          </a:p>
          <a:p>
            <a:r>
              <a:rPr lang="fr-FR" sz="2000" b="1" dirty="0" err="1" smtClean="0"/>
              <a:t>Dosimont</a:t>
            </a:r>
            <a:r>
              <a:rPr lang="fr-FR" sz="2000" b="1" dirty="0" smtClean="0"/>
              <a:t>, Huard et al. </a:t>
            </a:r>
            <a:r>
              <a:rPr lang="fr-FR" sz="2000" dirty="0"/>
              <a:t>–</a:t>
            </a:r>
            <a:r>
              <a:rPr lang="fr-FR" sz="2000" dirty="0" smtClean="0"/>
              <a:t> Agrégation pour l’analyse de traces volumineuses, AEP10</a:t>
            </a: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12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13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26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4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54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55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56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57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58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59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60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6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0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13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9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5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8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9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921000"/>
            <a:ext cx="8521698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prstClr val="black"/>
                </a:solidFill>
              </a:rPr>
              <a:t>Dosimont</a:t>
            </a:r>
            <a:r>
              <a:rPr lang="en-US" sz="2000" b="1" dirty="0">
                <a:solidFill>
                  <a:prstClr val="black"/>
                </a:solidFill>
              </a:rPr>
              <a:t>, </a:t>
            </a:r>
            <a:r>
              <a:rPr lang="en-US" sz="2000" b="1" dirty="0" err="1">
                <a:solidFill>
                  <a:prstClr val="black"/>
                </a:solidFill>
              </a:rPr>
              <a:t>Lamarche</a:t>
            </a:r>
            <a:r>
              <a:rPr lang="en-US" sz="2000" b="1" dirty="0">
                <a:solidFill>
                  <a:prstClr val="black"/>
                </a:solidFill>
              </a:rPr>
              <a:t>-Perrin et al. – </a:t>
            </a:r>
            <a:r>
              <a:rPr lang="en-US" sz="2000" dirty="0"/>
              <a:t>A Spatiotemporal Data Aggregation Technique for Performance Analysis of Large-scale Execution Traces, CLUSTER 2014</a:t>
            </a:r>
            <a:endParaRPr lang="fr-FR" sz="2000" dirty="0">
              <a:solidFill>
                <a:prstClr val="black"/>
              </a:solidFill>
            </a:endParaRP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2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099733"/>
            <a:ext cx="8648699" cy="4140200"/>
          </a:xfrm>
        </p:spPr>
        <p:txBody>
          <a:bodyPr>
            <a:normAutofit/>
          </a:bodyPr>
          <a:lstStyle/>
          <a:p>
            <a:r>
              <a:rPr lang="fr-FR" dirty="0" err="1" smtClean="0"/>
              <a:t>Implementation</a:t>
            </a:r>
            <a:r>
              <a:rPr lang="fr-FR" b="1" dirty="0" smtClean="0"/>
              <a:t> of the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b="1" dirty="0" err="1" smtClean="0"/>
              <a:t>algorithm</a:t>
            </a:r>
            <a:endParaRPr lang="fr-FR" b="1" dirty="0"/>
          </a:p>
          <a:p>
            <a:pPr lvl="1"/>
            <a:r>
              <a:rPr lang="fr-FR" dirty="0" smtClean="0"/>
              <a:t>Performance, </a:t>
            </a:r>
            <a:r>
              <a:rPr lang="fr-FR" dirty="0" err="1" smtClean="0"/>
              <a:t>reusability</a:t>
            </a:r>
            <a:endParaRPr lang="fr-FR" dirty="0" smtClean="0"/>
          </a:p>
          <a:p>
            <a:r>
              <a:rPr lang="fr-FR" dirty="0" err="1" smtClean="0"/>
              <a:t>Implementation</a:t>
            </a:r>
            <a:r>
              <a:rPr lang="fr-FR" b="1" dirty="0" smtClean="0"/>
              <a:t> </a:t>
            </a:r>
            <a:r>
              <a:rPr lang="fr-FR" dirty="0"/>
              <a:t>of </a:t>
            </a:r>
            <a:r>
              <a:rPr lang="fr-FR" dirty="0" smtClean="0"/>
              <a:t>the </a:t>
            </a:r>
            <a:r>
              <a:rPr lang="fr-FR" b="1" dirty="0" err="1" smtClean="0"/>
              <a:t>overviews</a:t>
            </a:r>
            <a:endParaRPr lang="fr-FR" b="1" dirty="0"/>
          </a:p>
          <a:p>
            <a:r>
              <a:rPr lang="fr-FR" b="1" dirty="0"/>
              <a:t>Interaction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r>
              <a:rPr lang="fr-FR" dirty="0"/>
              <a:t>for the top down </a:t>
            </a:r>
            <a:r>
              <a:rPr lang="fr-FR" dirty="0" err="1"/>
              <a:t>approach</a:t>
            </a:r>
            <a:endParaRPr lang="fr-FR" dirty="0"/>
          </a:p>
          <a:p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</a:t>
            </a:r>
            <a:r>
              <a:rPr lang="fr-FR" b="1" dirty="0"/>
              <a:t>performance</a:t>
            </a:r>
          </a:p>
          <a:p>
            <a:r>
              <a:rPr lang="fr-FR" b="1" dirty="0" err="1" smtClean="0"/>
              <a:t>Evolutivity</a:t>
            </a:r>
            <a:r>
              <a:rPr lang="fr-FR" b="1" dirty="0" smtClean="0"/>
              <a:t>, </a:t>
            </a:r>
            <a:r>
              <a:rPr lang="fr-FR" b="1" dirty="0" err="1" smtClean="0"/>
              <a:t>pluggability</a:t>
            </a:r>
            <a:endParaRPr lang="fr-FR" b="1" dirty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30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9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4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24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059806"/>
            <a:ext cx="8521698" cy="42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Corre</a:t>
            </a:r>
            <a:r>
              <a:rPr lang="en-US" sz="2000" b="1" dirty="0"/>
              <a:t> et al. – </a:t>
            </a:r>
            <a:r>
              <a:rPr lang="en-US" sz="2000" dirty="0" err="1"/>
              <a:t>Ocelotl</a:t>
            </a:r>
            <a:r>
              <a:rPr lang="en-US" sz="2000" dirty="0"/>
              <a:t>: Large Trace Overviews Based on </a:t>
            </a:r>
            <a:r>
              <a:rPr lang="en-US" sz="2000" dirty="0" err="1"/>
              <a:t>Multidimentional</a:t>
            </a:r>
            <a:r>
              <a:rPr lang="en-US" sz="2000" dirty="0"/>
              <a:t> Data Aggregation, IPTW14</a:t>
            </a:r>
          </a:p>
          <a:p>
            <a:r>
              <a:rPr lang="en-US" sz="2000" b="1" dirty="0" err="1"/>
              <a:t>Dosimont</a:t>
            </a:r>
            <a:r>
              <a:rPr lang="en-US" sz="2000" b="1" dirty="0"/>
              <a:t>, Pagano et al. </a:t>
            </a:r>
            <a:r>
              <a:rPr lang="en-US" sz="2000" dirty="0"/>
              <a:t>– Efficient Analysis Methodology for Huge Application Traces, HPCS 2014</a:t>
            </a:r>
          </a:p>
          <a:p>
            <a:r>
              <a:rPr lang="fr-FR" sz="2000" b="1" dirty="0"/>
              <a:t>Pagano, </a:t>
            </a:r>
            <a:r>
              <a:rPr lang="fr-FR" sz="2000" b="1" dirty="0" err="1"/>
              <a:t>Dosimont</a:t>
            </a:r>
            <a:r>
              <a:rPr lang="fr-FR" sz="2000" b="1" dirty="0"/>
              <a:t> et al. </a:t>
            </a:r>
            <a:r>
              <a:rPr lang="fr-FR" sz="2000" dirty="0"/>
              <a:t>– Trace Management and </a:t>
            </a:r>
            <a:r>
              <a:rPr lang="fr-FR" sz="2000" dirty="0" err="1"/>
              <a:t>Analysis</a:t>
            </a:r>
            <a:r>
              <a:rPr lang="fr-FR" sz="2000" dirty="0"/>
              <a:t> for Embedded </a:t>
            </a:r>
            <a:r>
              <a:rPr lang="fr-FR" sz="2000" dirty="0" err="1"/>
              <a:t>Systems</a:t>
            </a:r>
            <a:r>
              <a:rPr lang="fr-FR" sz="2000" dirty="0"/>
              <a:t>, MCSoC’13</a:t>
            </a:r>
          </a:p>
          <a:p>
            <a:r>
              <a:rPr lang="en-US" sz="2000" b="1" dirty="0"/>
              <a:t>Pagano, </a:t>
            </a:r>
            <a:r>
              <a:rPr lang="en-US" sz="2000" b="1" dirty="0" err="1"/>
              <a:t>Dosimont</a:t>
            </a:r>
            <a:r>
              <a:rPr lang="en-US" sz="2000" b="1" dirty="0"/>
              <a:t> et al. </a:t>
            </a:r>
            <a:r>
              <a:rPr lang="en-US" sz="2000" dirty="0"/>
              <a:t>– Trace Management and Analysis for Embedded Systems, RR 8304</a:t>
            </a:r>
            <a:endParaRPr lang="fr-FR" sz="2000" dirty="0"/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37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27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76" y="2005010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870149" y="2759470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07" y="2075099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44" y="2620951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22" y="262095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31090" y="149355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710203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45881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17" y="1828700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4438196" y="2674481"/>
            <a:ext cx="481324" cy="2704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54870" y="2069857"/>
            <a:ext cx="473167" cy="2178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857395" y="2940218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843816" y="17187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41234" y="4004743"/>
            <a:ext cx="43168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Internship</a:t>
            </a:r>
            <a:r>
              <a:rPr lang="fr-FR" b="1" dirty="0" smtClean="0"/>
              <a:t>: </a:t>
            </a:r>
          </a:p>
          <a:p>
            <a:r>
              <a:rPr lang="fr-FR" b="1" dirty="0" smtClean="0"/>
              <a:t>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54000" y="128261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>
            <a:stCxn id="18" idx="2"/>
          </p:cNvCxnSpPr>
          <p:nvPr/>
        </p:nvCxnSpPr>
        <p:spPr>
          <a:xfrm>
            <a:off x="4073215" y="2775966"/>
            <a:ext cx="185518" cy="1125422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05157" y="5552809"/>
            <a:ext cx="319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b="1" dirty="0" smtClean="0"/>
              <a:t>: </a:t>
            </a:r>
            <a:r>
              <a:rPr lang="fr-FR" b="1" dirty="0" err="1" smtClean="0"/>
              <a:t>Parallelization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OpenMP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817777"/>
              </p:ext>
            </p:extLst>
          </p:nvPr>
        </p:nvGraphicFramePr>
        <p:xfrm>
          <a:off x="3664069" y="4382447"/>
          <a:ext cx="4876554" cy="195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8" name="Acrobat Document" r:id="rId10" imgW="6857824" imgH="2743083" progId="AcroExch.Document.11">
                  <p:embed/>
                </p:oleObj>
              </mc:Choice>
              <mc:Fallback>
                <p:oleObj name="Acrobat Document" r:id="rId10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4069" y="4382447"/>
                        <a:ext cx="4876554" cy="195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38667" y="3901388"/>
            <a:ext cx="8161865" cy="282008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112594" y="2425532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8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7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5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86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4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9928</TotalTime>
  <Words>3497</Words>
  <Application>Microsoft Office PowerPoint</Application>
  <PresentationFormat>Affichage à l'écran (4:3)</PresentationFormat>
  <Paragraphs>1220</Paragraphs>
  <Slides>100</Slides>
  <Notes>62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100</vt:i4>
      </vt:variant>
    </vt:vector>
  </HeadingPairs>
  <TitlesOfParts>
    <vt:vector size="10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Examples of tools using Gantt chart</vt:lpstr>
      <vt:lpstr>A top down approach is necessary</vt:lpstr>
      <vt:lpstr>Overviews are not satisfying</vt:lpstr>
      <vt:lpstr>Présentation PowerPoint</vt:lpstr>
      <vt:lpstr>O3.Analyst Capabilities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Difficulties </vt:lpstr>
      <vt:lpstr>Discretize and fill the microscopic model</vt:lpstr>
      <vt:lpstr>Visualize the trace abstraction</vt:lpstr>
      <vt:lpstr>Stacked bar chart visual aggregation</vt:lpstr>
      <vt:lpstr>Publications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Influence of the hierarchy</vt:lpstr>
      <vt:lpstr>Influence of the hierarchy</vt:lpstr>
      <vt:lpstr>Influence of the hierarchy</vt:lpstr>
      <vt:lpstr>Spatiotemporal Overview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Publication</vt:lpstr>
      <vt:lpstr>Implementation: Ocelotl Analysis Tool</vt:lpstr>
      <vt:lpstr>Difficulties </vt:lpstr>
      <vt:lpstr>Ocelotl</vt:lpstr>
      <vt:lpstr>Ocelotl</vt:lpstr>
      <vt:lpstr>Ocelotl</vt:lpstr>
      <vt:lpstr>Constrained zoom</vt:lpstr>
      <vt:lpstr>Constrained zoom</vt:lpstr>
      <vt:lpstr>Content of visual aggregates</vt:lpstr>
      <vt:lpstr>How to improve performance?</vt:lpstr>
      <vt:lpstr>Avoid useless recomputation during interaction</vt:lpstr>
      <vt:lpstr>Improving trace reading </vt:lpstr>
      <vt:lpstr>Microscopic Model Cache</vt:lpstr>
      <vt:lpstr>Publications</vt:lpstr>
      <vt:lpstr>Conclusion and Future Work</vt:lpstr>
      <vt:lpstr>Summary of my contributions</vt:lpstr>
      <vt:lpstr>Perspectives: Memory Analysis</vt:lpstr>
      <vt:lpstr>Perspectives: Algorithm Parallelization</vt:lpstr>
      <vt:lpstr>Thank you for your attention!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847</cp:revision>
  <dcterms:created xsi:type="dcterms:W3CDTF">2015-05-04T13:17:04Z</dcterms:created>
  <dcterms:modified xsi:type="dcterms:W3CDTF">2015-06-07T20:56:21Z</dcterms:modified>
</cp:coreProperties>
</file>